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wordprocessingml.document" Extension="docx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wordprocessingml.document" PartName="/ppt/embeddings/Microsoft_Office_Word_Document2.docx"/>
  <Override ContentType="application/vnd.openxmlformats-officedocument.wordprocessingml.document" PartName="/ppt/embeddings/Microsoft_Office_Word_Document1.docx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10287000" cx="18288000"/>
  <p:notesSz cx="6669075" cy="9872650"/>
  <p:embeddedFontLst>
    <p:embeddedFont>
      <p:font typeface="Cormorant Garamond"/>
      <p:regular r:id="rId32"/>
      <p:bold r:id="rId33"/>
      <p:italic r:id="rId34"/>
      <p:boldItalic r:id="rId35"/>
    </p:embeddedFont>
    <p:embeddedFont>
      <p:font typeface="Sarabun"/>
      <p:regular r:id="rId36"/>
      <p:bold r:id="rId37"/>
      <p:italic r:id="rId38"/>
      <p:boldItalic r:id="rId39"/>
    </p:embeddedFont>
    <p:embeddedFont>
      <p:font typeface="Assistant"/>
      <p:regular r:id="rId40"/>
      <p:bold r:id="rId41"/>
    </p:embeddedFont>
    <p:embeddedFont>
      <p:font typeface="Courgette"/>
      <p:regular r:id="rId42"/>
    </p:embeddedFont>
    <p:embeddedFont>
      <p:font typeface="Gill Sans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h88tVzreG4ey5l2mRaCmiJWXot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122529-0920-4F4E-97D9-DE7792B5D14E}">
  <a:tblStyle styleId="{FA122529-0920-4F4E-97D9-DE7792B5D14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E288B16D-6A83-4173-8381-EC1E6D8DF39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ssistant-regular.fntdata"/><Relationship Id="rId20" Type="http://schemas.openxmlformats.org/officeDocument/2006/relationships/slide" Target="slides/slide13.xml"/><Relationship Id="rId42" Type="http://schemas.openxmlformats.org/officeDocument/2006/relationships/font" Target="fonts/Courgette-regular.fntdata"/><Relationship Id="rId41" Type="http://schemas.openxmlformats.org/officeDocument/2006/relationships/font" Target="fonts/Assistant-bold.fntdata"/><Relationship Id="rId22" Type="http://schemas.openxmlformats.org/officeDocument/2006/relationships/slide" Target="slides/slide15.xml"/><Relationship Id="rId44" Type="http://schemas.openxmlformats.org/officeDocument/2006/relationships/font" Target="fonts/GillSans-bold.fntdata"/><Relationship Id="rId21" Type="http://schemas.openxmlformats.org/officeDocument/2006/relationships/slide" Target="slides/slide14.xml"/><Relationship Id="rId43" Type="http://schemas.openxmlformats.org/officeDocument/2006/relationships/font" Target="fonts/GillSans-regular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CormorantGaramond-bold.fntdata"/><Relationship Id="rId10" Type="http://schemas.openxmlformats.org/officeDocument/2006/relationships/slide" Target="slides/slide3.xml"/><Relationship Id="rId32" Type="http://schemas.openxmlformats.org/officeDocument/2006/relationships/font" Target="fonts/CormorantGaramond-regular.fntdata"/><Relationship Id="rId13" Type="http://schemas.openxmlformats.org/officeDocument/2006/relationships/slide" Target="slides/slide6.xml"/><Relationship Id="rId35" Type="http://schemas.openxmlformats.org/officeDocument/2006/relationships/font" Target="fonts/CormorantGaramond-boldItalic.fntdata"/><Relationship Id="rId12" Type="http://schemas.openxmlformats.org/officeDocument/2006/relationships/slide" Target="slides/slide5.xml"/><Relationship Id="rId34" Type="http://schemas.openxmlformats.org/officeDocument/2006/relationships/font" Target="fonts/CormorantGaramond-italic.fntdata"/><Relationship Id="rId15" Type="http://schemas.openxmlformats.org/officeDocument/2006/relationships/slide" Target="slides/slide8.xml"/><Relationship Id="rId37" Type="http://schemas.openxmlformats.org/officeDocument/2006/relationships/font" Target="fonts/Sarabun-bold.fntdata"/><Relationship Id="rId14" Type="http://schemas.openxmlformats.org/officeDocument/2006/relationships/slide" Target="slides/slide7.xml"/><Relationship Id="rId36" Type="http://schemas.openxmlformats.org/officeDocument/2006/relationships/font" Target="fonts/Sarabun-regular.fntdata"/><Relationship Id="rId17" Type="http://schemas.openxmlformats.org/officeDocument/2006/relationships/slide" Target="slides/slide10.xml"/><Relationship Id="rId39" Type="http://schemas.openxmlformats.org/officeDocument/2006/relationships/font" Target="fonts/Sarabun-boldItalic.fntdata"/><Relationship Id="rId16" Type="http://schemas.openxmlformats.org/officeDocument/2006/relationships/slide" Target="slides/slide9.xml"/><Relationship Id="rId38" Type="http://schemas.openxmlformats.org/officeDocument/2006/relationships/font" Target="fonts/Sarabun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938" cy="49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7" y="0"/>
            <a:ext cx="2889938" cy="49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 txBox="1"/>
          <p:nvPr>
            <p:ph idx="12" type="sldNum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2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12:notes"/>
          <p:cNvSpPr txBox="1"/>
          <p:nvPr>
            <p:ph idx="12" type="sldNum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3:notes"/>
          <p:cNvSpPr txBox="1"/>
          <p:nvPr>
            <p:ph idx="12" type="sldNum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 txBox="1"/>
          <p:nvPr>
            <p:ph idx="12" type="sldNum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5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15:notes"/>
          <p:cNvSpPr txBox="1"/>
          <p:nvPr>
            <p:ph idx="12" type="sldNum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16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7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8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p19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 txBox="1"/>
          <p:nvPr>
            <p:ph idx="12" type="sldNum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p20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21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22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23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24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24:notes"/>
          <p:cNvSpPr txBox="1"/>
          <p:nvPr>
            <p:ph idx="12" type="sldNum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2" type="sldNum"/>
          </p:nvPr>
        </p:nvSpPr>
        <p:spPr>
          <a:xfrm>
            <a:off x="15240000" y="93345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3VTroVmX3sM" TargetMode="External"/><Relationship Id="rId4" Type="http://schemas.openxmlformats.org/officeDocument/2006/relationships/image" Target="../media/image18.png"/><Relationship Id="rId5" Type="http://schemas.openxmlformats.org/officeDocument/2006/relationships/hyperlink" Target="https://www.youtube.com/watch?v=_vaxI9QNMEg" TargetMode="External"/><Relationship Id="rId6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33.png"/><Relationship Id="rId5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4.jpg"/><Relationship Id="rId6" Type="http://schemas.openxmlformats.org/officeDocument/2006/relationships/image" Target="../media/image12.jpg"/><Relationship Id="rId7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10.jpg"/><Relationship Id="rId6" Type="http://schemas.openxmlformats.org/officeDocument/2006/relationships/image" Target="../media/image2.jpg"/><Relationship Id="rId7" Type="http://schemas.openxmlformats.org/officeDocument/2006/relationships/image" Target="../media/image16.jpg"/><Relationship Id="rId8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7.gif"/><Relationship Id="rId5" Type="http://schemas.openxmlformats.org/officeDocument/2006/relationships/image" Target="../media/image6.jpg"/><Relationship Id="rId6" Type="http://schemas.openxmlformats.org/officeDocument/2006/relationships/image" Target="../media/image4.jpg"/><Relationship Id="rId7" Type="http://schemas.openxmlformats.org/officeDocument/2006/relationships/image" Target="../media/image15.jpg"/><Relationship Id="rId8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Relationship Id="rId5" Type="http://schemas.openxmlformats.org/officeDocument/2006/relationships/package" Target="../embeddings/Microsoft_Office_Word_Document1.docx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Relationship Id="rId5" Type="http://schemas.openxmlformats.org/officeDocument/2006/relationships/package" Target="../embeddings/Microsoft_Office_Word_Document2.docx"/><Relationship Id="rId6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04863" y="1191677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1591" r="26829" t="0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501595" y="2944029"/>
            <a:ext cx="814080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morant Garamond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Erasmus+ Capacity Building in Higher Education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9669960" y="3431709"/>
            <a:ext cx="7868050" cy="34900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342D29"/>
              </a:buClr>
              <a:buSzPts val="4200"/>
              <a:buFont typeface="Cormorant Garamond"/>
              <a:buNone/>
            </a:pPr>
            <a:r>
              <a:rPr b="1" i="0" lang="en-US" sz="4200" u="none" cap="none" strike="noStrike">
                <a:solidFill>
                  <a:srgbClr val="342D29"/>
                </a:solidFill>
                <a:latin typeface="Calibri"/>
                <a:ea typeface="Calibri"/>
                <a:cs typeface="Calibri"/>
                <a:sym typeface="Calibri"/>
              </a:rPr>
              <a:t>เสริมสร้างศักยภาพเพื่อการพัฒนานวัตกรรมการประกอบการทางสังคม ท่ามกลางกระแสการเปลี่ยนแปลงการประกอบธุรกิจในประเทศไทยและเมียนมาร์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397214" y="6219079"/>
            <a:ext cx="7868050" cy="9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ssistant"/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โครงการอ้างอิง.: 609711-EPP-1-2019-1-AT-EPPKA2-CBHE-JP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ssistant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ระยะเวลา</a:t>
            </a:r>
            <a:r>
              <a:rPr b="1" i="0" lang="en-US" sz="21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: 36 เดือน (15/01/2020-14/01/2023)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9461012" y="7139748"/>
            <a:ext cx="786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342D29"/>
                </a:solidFill>
                <a:latin typeface="Sarabun"/>
                <a:ea typeface="Sarabun"/>
                <a:cs typeface="Sarabun"/>
                <a:sym typeface="Sarabun"/>
              </a:rPr>
              <a:t>วันที่ 3-5 กุมภาพันธ์ 2564</a:t>
            </a:r>
            <a:endParaRPr i="0" sz="1400" u="none" cap="none" strike="noStrik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09" name="Google Shape;109;p1"/>
          <p:cNvSpPr txBox="1"/>
          <p:nvPr>
            <p:ph idx="12" type="sldNum"/>
          </p:nvPr>
        </p:nvSpPr>
        <p:spPr>
          <a:xfrm>
            <a:off x="15240000" y="93345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 flipH="1" rot="-2700000">
            <a:off x="-564234" y="-380505"/>
            <a:ext cx="2741457" cy="2065483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 flipH="1" rot="-2700000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 flipH="1" rot="-2700000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 flipH="1" rot="10800000">
            <a:off x="14034964" y="0"/>
            <a:ext cx="4253036" cy="2221255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/>
          <p:nvPr>
            <p:ph idx="12" type="sldNum"/>
          </p:nvPr>
        </p:nvSpPr>
        <p:spPr>
          <a:xfrm>
            <a:off x="13207998" y="9534525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10"/>
          <p:cNvSpPr/>
          <p:nvPr/>
        </p:nvSpPr>
        <p:spPr>
          <a:xfrm flipH="1">
            <a:off x="11964515" y="9173251"/>
            <a:ext cx="2241769" cy="1113749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227" name="Google Shape;2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5912" y="965200"/>
            <a:ext cx="14856174" cy="835659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0"/>
          <p:cNvSpPr/>
          <p:nvPr/>
        </p:nvSpPr>
        <p:spPr>
          <a:xfrm flipH="1">
            <a:off x="11406120" y="9679714"/>
            <a:ext cx="1222354" cy="607286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73" y="8659266"/>
            <a:ext cx="2557976" cy="12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>
            <p:ph idx="12" type="sldNum"/>
          </p:nvPr>
        </p:nvSpPr>
        <p:spPr>
          <a:xfrm>
            <a:off x="15240000" y="93345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11"/>
          <p:cNvSpPr txBox="1"/>
          <p:nvPr/>
        </p:nvSpPr>
        <p:spPr>
          <a:xfrm>
            <a:off x="1112881" y="-80967"/>
            <a:ext cx="15811501" cy="20785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สรุป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278653" y="1783529"/>
            <a:ext cx="13766730" cy="7174473"/>
          </a:xfrm>
          <a:prstGeom prst="rect">
            <a:avLst/>
          </a:prstGeom>
          <a:noFill/>
          <a:ln cap="flat" cmpd="sng" w="28575">
            <a:solidFill>
              <a:srgbClr val="2B8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1822531"/>
            <a:ext cx="9982200" cy="697856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1"/>
          <p:cNvSpPr txBox="1"/>
          <p:nvPr/>
        </p:nvSpPr>
        <p:spPr>
          <a:xfrm>
            <a:off x="2472223" y="7946947"/>
            <a:ext cx="3422233" cy="6954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ประสิทธิภาพ/ต้นทุน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7106214" y="7890770"/>
            <a:ext cx="2976544" cy="6954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การสร้างมูลค่า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1786882" y="2542847"/>
            <a:ext cx="4792916" cy="5221619"/>
          </a:xfrm>
          <a:prstGeom prst="rect">
            <a:avLst/>
          </a:prstGeom>
          <a:solidFill>
            <a:srgbClr val="92D050">
              <a:alpha val="49411"/>
            </a:srgb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>
            <a:off x="6579798" y="2542847"/>
            <a:ext cx="4877668" cy="5191022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/>
          <p:nvPr/>
        </p:nvSpPr>
        <p:spPr>
          <a:xfrm>
            <a:off x="14466578" y="-363285"/>
            <a:ext cx="4419600" cy="114681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73" y="8659266"/>
            <a:ext cx="2557976" cy="12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 txBox="1"/>
          <p:nvPr>
            <p:ph idx="12" type="sldNum"/>
          </p:nvPr>
        </p:nvSpPr>
        <p:spPr>
          <a:xfrm>
            <a:off x="15240000" y="93345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12"/>
          <p:cNvSpPr txBox="1"/>
          <p:nvPr/>
        </p:nvSpPr>
        <p:spPr>
          <a:xfrm>
            <a:off x="845484" y="471577"/>
            <a:ext cx="1581150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Social Business Canvas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278653" y="1783529"/>
            <a:ext cx="14187924" cy="7174473"/>
          </a:xfrm>
          <a:prstGeom prst="rect">
            <a:avLst/>
          </a:prstGeom>
          <a:noFill/>
          <a:ln cap="flat" cmpd="sng" w="28575">
            <a:solidFill>
              <a:srgbClr val="2B8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6" name="Google Shape;256;p12"/>
          <p:cNvGraphicFramePr/>
          <p:nvPr/>
        </p:nvGraphicFramePr>
        <p:xfrm>
          <a:off x="328472" y="1813974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  <a:tableStyleId>{FA122529-0920-4F4E-97D9-DE7792B5D14E}</a:tableStyleId>
              </a:tblPr>
              <a:tblGrid>
                <a:gridCol w="2894125"/>
                <a:gridCol w="2894125"/>
                <a:gridCol w="1447050"/>
                <a:gridCol w="1447050"/>
                <a:gridCol w="2358700"/>
                <a:gridCol w="2894125"/>
              </a:tblGrid>
              <a:tr h="367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การตลาด &amp; การสื่อสาร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การจัดจำหน่าย</a:t>
                      </a:r>
                      <a:endParaRPr sz="3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600"/>
                        <a:buFont typeface="Noto Sans Symbols"/>
                        <a:buNone/>
                      </a:pPr>
                      <a:r>
                        <a:rPr lang="en-US" sz="9600" u="none" cap="none" strike="noStrike">
                          <a:solidFill>
                            <a:srgbClr val="008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600"/>
                        <a:buFont typeface="Calibri"/>
                        <a:buNone/>
                      </a:pPr>
                      <a:r>
                        <a:t/>
                      </a:r>
                      <a:endParaRPr sz="9600" u="none" cap="none" strike="noStrike">
                        <a:solidFill>
                          <a:srgbClr val="008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สินค้า / บริการ และคุณค่า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600"/>
                        <a:buFont typeface="Noto Sans Symbols"/>
                        <a:buNone/>
                      </a:pPr>
                      <a:r>
                        <a:rPr lang="en-US" sz="9600" u="none" cap="none" strike="noStrike">
                          <a:solidFill>
                            <a:srgbClr val="008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คู่แข่งขัน</a:t>
                      </a:r>
                      <a:endParaRPr sz="3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600"/>
                        <a:buFont typeface="Noto Sans Symbols"/>
                        <a:buNone/>
                      </a:pPr>
                      <a:r>
                        <a:rPr lang="en-US" sz="9600" u="none" cap="none" strike="noStrike">
                          <a:solidFill>
                            <a:srgbClr val="008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กลุ่มลูกค้า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7897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โครงสร้างต้นทุน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กระแสรายได้</a:t>
                      </a:r>
                      <a:endParaRPr sz="3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600"/>
                        <a:buFont typeface="Noto Sans Symbols"/>
                        <a:buNone/>
                      </a:pPr>
                      <a:r>
                        <a:rPr lang="en-US" sz="9600" u="none" cap="none" strike="noStrike">
                          <a:solidFill>
                            <a:srgbClr val="008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257" name="Google Shape;257;p12"/>
          <p:cNvPicPr preferRelativeResize="0"/>
          <p:nvPr/>
        </p:nvPicPr>
        <p:blipFill rotWithShape="1">
          <a:blip r:embed="rId4">
            <a:alphaModFix/>
          </a:blip>
          <a:srcRect b="27037" l="68408" r="26822" t="55755"/>
          <a:stretch/>
        </p:blipFill>
        <p:spPr>
          <a:xfrm>
            <a:off x="12393262" y="3016126"/>
            <a:ext cx="4827938" cy="491318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 txBox="1"/>
          <p:nvPr/>
        </p:nvSpPr>
        <p:spPr>
          <a:xfrm rot="39469">
            <a:off x="13826239" y="3900868"/>
            <a:ext cx="2178969" cy="2935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มุมมองทางด้านลูกค้า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11691831" y="2744403"/>
            <a:ext cx="14478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535" y="3081163"/>
            <a:ext cx="161925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 txBox="1"/>
          <p:nvPr/>
        </p:nvSpPr>
        <p:spPr>
          <a:xfrm>
            <a:off x="1282948" y="6481169"/>
            <a:ext cx="16192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0286" y="3081163"/>
            <a:ext cx="990340" cy="99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/>
          <p:nvPr/>
        </p:nvSpPr>
        <p:spPr>
          <a:xfrm>
            <a:off x="14466578" y="-363285"/>
            <a:ext cx="4419600" cy="114681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3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73" y="8659266"/>
            <a:ext cx="2557976" cy="12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 txBox="1"/>
          <p:nvPr>
            <p:ph idx="12" type="sldNum"/>
          </p:nvPr>
        </p:nvSpPr>
        <p:spPr>
          <a:xfrm>
            <a:off x="15240000" y="93345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845484" y="471577"/>
            <a:ext cx="1581150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Social Business Canvas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278653" y="1783529"/>
            <a:ext cx="14187924" cy="7174473"/>
          </a:xfrm>
          <a:prstGeom prst="rect">
            <a:avLst/>
          </a:prstGeom>
          <a:noFill/>
          <a:ln cap="flat" cmpd="sng" w="28575">
            <a:solidFill>
              <a:srgbClr val="2B8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4" name="Google Shape;274;p13"/>
          <p:cNvGraphicFramePr/>
          <p:nvPr/>
        </p:nvGraphicFramePr>
        <p:xfrm>
          <a:off x="432745" y="18884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{FA122529-0920-4F4E-97D9-DE7792B5D14E}</a:tableStyleId>
              </a:tblPr>
              <a:tblGrid>
                <a:gridCol w="2894125"/>
                <a:gridCol w="3003750"/>
                <a:gridCol w="1337400"/>
                <a:gridCol w="1447050"/>
                <a:gridCol w="2358700"/>
                <a:gridCol w="2894125"/>
              </a:tblGrid>
              <a:tr h="511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การตลาด &amp; การสื่อสาร</a:t>
                      </a:r>
                      <a:endParaRPr sz="32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en-US" sz="3200" u="none" cap="none" strike="noStrike"/>
                        <a:t>will you need?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การจำหน่าย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สินค้า/บริการ และข้อเสนอ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คู่แข่งขัน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กลุ่มฐานลูกค้า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5282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โครงสร้างต้นทุน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กระแสรายได้ </a:t>
                      </a:r>
                      <a:endParaRPr b="1" sz="2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275" name="Google Shape;275;p13"/>
          <p:cNvPicPr preferRelativeResize="0"/>
          <p:nvPr/>
        </p:nvPicPr>
        <p:blipFill rotWithShape="1">
          <a:blip r:embed="rId4">
            <a:alphaModFix/>
          </a:blip>
          <a:srcRect b="27037" l="68408" r="26822" t="55755"/>
          <a:stretch/>
        </p:blipFill>
        <p:spPr>
          <a:xfrm>
            <a:off x="13739663" y="3202569"/>
            <a:ext cx="4827938" cy="491318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/>
          <p:cNvSpPr txBox="1"/>
          <p:nvPr/>
        </p:nvSpPr>
        <p:spPr>
          <a:xfrm rot="39469">
            <a:off x="14517615" y="4089093"/>
            <a:ext cx="3338468" cy="2935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มุมมองทางด้านลูกค้า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11463030" y="2609751"/>
            <a:ext cx="2855074" cy="3410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กลุ่มเป้าหมายที่จะซื้อสินค้าหรือบริการ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อายุ อาศัยในเมือง/ชุมชน สถานะครอบครัว เพศ การศึกษาและอื่นๆ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ได้รับข้อมูลมาจากแหล่งใด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ปัจจัยหลักในการตัดสินใจซื้อสินค้าและบริการ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6338997" y="3009969"/>
            <a:ext cx="2944006" cy="318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0650" lvl="0" marL="120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คุณลักษณะของผลิตภัณฑ์ สินค้า/บริการ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0" marL="120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เป็นสินค้าแบบไหน ให้บริการอย่างไร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0" marL="120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สินค้า บริการประกอบด้วยองค์ประกอบใดบ้าง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0" marL="120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มีข้อเสนออะไรที่แตกต่างในด้านสินค้าและบริการ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504836" y="7583548"/>
            <a:ext cx="6867779" cy="140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อะไรเป็นต้นทุนหลักในการขับเคลื่อนธุรกิจ (พนักงาน การผลิต การออบแบบ วัสดุอุปกรณ์ เทคโนโลยี และอื่นๆ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อะไรคือตัวขับเคลื่อนที่สำคัญของคุณ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7753211" y="7438283"/>
            <a:ext cx="5967610" cy="1920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อะไรคือสิ่งที่คุ้มค่าเหมาะสมกับราคาลูกค้ายินดีจะจ่าย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แหล่งที่มาของรายได้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ช่องทางในการชำระสินค้า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มีการเสนอการรับบริจาคร่วมด้วยไหม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3308170" y="2508443"/>
            <a:ext cx="2832028" cy="2375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คุณต้องการทรัพยากรด้านใดบ้าง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ลูกค้าของคุณต้องการเข้าถึงผ่านช่องทางใด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ใครจะเป็นพันธมิตรด้านโลจิสติกส์เชิงกลยุทธ์ของคุณ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9119028" y="2476500"/>
            <a:ext cx="2280671" cy="35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คู่แข่งขันทางตรง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คู่แข่งขันทางอ้อม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การตอบสนองต่อความต้องการของลูกค้าจากคู่แข่งขัน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จุดขายของผลิตภัณฑ์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 txBox="1"/>
          <p:nvPr/>
        </p:nvSpPr>
        <p:spPr>
          <a:xfrm>
            <a:off x="528139" y="2995432"/>
            <a:ext cx="2832028" cy="3693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บริษัทคุณเป็นสินค้าแบบไหน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คุณทำธุรกิจเกี่ยวกับอะไร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ทำไมสินค้าของคุณมีความสำคัญ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สาระสำคัญของสินค้าของคุณ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ใครคือกลุ่มลูกค้า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ปัจจัยที่ทำให้ลูกค้าคำนึงถึงสินค้าของคุณ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คุณจะทำให้สินค้าบรรลุตรงตามเป้าหมายได้อย่างไร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/>
          <p:nvPr/>
        </p:nvSpPr>
        <p:spPr>
          <a:xfrm>
            <a:off x="14447184" y="-542647"/>
            <a:ext cx="4419600" cy="114681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73" y="8659266"/>
            <a:ext cx="2557976" cy="12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4"/>
          <p:cNvSpPr txBox="1"/>
          <p:nvPr>
            <p:ph idx="12" type="sldNum"/>
          </p:nvPr>
        </p:nvSpPr>
        <p:spPr>
          <a:xfrm>
            <a:off x="15240000" y="93345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14"/>
          <p:cNvSpPr txBox="1"/>
          <p:nvPr/>
        </p:nvSpPr>
        <p:spPr>
          <a:xfrm>
            <a:off x="845484" y="471577"/>
            <a:ext cx="1581150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Social Business Canvas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278653" y="1783529"/>
            <a:ext cx="13766730" cy="7174473"/>
          </a:xfrm>
          <a:prstGeom prst="rect">
            <a:avLst/>
          </a:prstGeom>
          <a:noFill/>
          <a:ln cap="flat" cmpd="sng" w="28575">
            <a:solidFill>
              <a:srgbClr val="2B8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5" name="Google Shape;295;p14"/>
          <p:cNvGraphicFramePr/>
          <p:nvPr/>
        </p:nvGraphicFramePr>
        <p:xfrm>
          <a:off x="243267" y="13890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{E288B16D-6A83-4173-8381-EC1E6D8DF393}</a:tableStyleId>
              </a:tblPr>
              <a:tblGrid>
                <a:gridCol w="3450525"/>
                <a:gridCol w="3450525"/>
                <a:gridCol w="3450525"/>
                <a:gridCol w="3450525"/>
              </a:tblGrid>
              <a:tr h="24551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i="0" lang="en-US" sz="32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ความท้าทายทางสังคม</a:t>
                      </a:r>
                      <a:endParaRPr i="0" sz="32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i="0" lang="en-US" sz="32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ผู้รับผลประโยชน์</a:t>
                      </a:r>
                      <a:endParaRPr i="0" sz="32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i="0" lang="en-US" sz="32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ปัจจัยนำเข้าจากศักยภาพของผู้รับผลประโยชน์</a:t>
                      </a:r>
                      <a:endParaRPr i="0" sz="32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en-US" sz="9600" u="none" cap="none" strike="noStrike">
                          <a:solidFill>
                            <a:srgbClr val="00206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 sz="3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i="0" lang="en-US" sz="32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พันธมิตร</a:t>
                      </a:r>
                      <a:endParaRPr i="0" sz="32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en-US" sz="9600" u="none" cap="none" strike="noStrike">
                          <a:solidFill>
                            <a:srgbClr val="00206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sz="3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25675"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i="0" lang="en-US" sz="28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กิจกรรมหลัก</a:t>
                      </a:r>
                      <a:endParaRPr i="0" sz="2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en-US" sz="9600" u="none" cap="none" strike="noStrike">
                          <a:solidFill>
                            <a:srgbClr val="00206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i="1" sz="30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vMerge="1"/>
              </a:tr>
              <a:tr h="23651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i="0" lang="en-US" sz="32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ทรัยพยากร/แหล่งที่มา</a:t>
                      </a:r>
                      <a:endParaRPr i="0" sz="3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en-US" sz="9600" u="none" cap="none" strike="noStrike">
                          <a:solidFill>
                            <a:srgbClr val="00206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sz="3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i="0" lang="en-US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สถานะ/ผลลัพท์ในอนาคตที่ต้องการ</a:t>
                      </a:r>
                      <a:endParaRPr i="0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296" name="Google Shape;296;p14"/>
          <p:cNvSpPr txBox="1"/>
          <p:nvPr/>
        </p:nvSpPr>
        <p:spPr>
          <a:xfrm>
            <a:off x="4267200" y="2248910"/>
            <a:ext cx="14478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00206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1558361" y="2449226"/>
            <a:ext cx="14478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00206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14"/>
          <p:cNvGrpSpPr/>
          <p:nvPr/>
        </p:nvGrpSpPr>
        <p:grpSpPr>
          <a:xfrm>
            <a:off x="13025898" y="2303067"/>
            <a:ext cx="5486399" cy="4269334"/>
            <a:chOff x="7117106" y="2689863"/>
            <a:chExt cx="5486399" cy="4269334"/>
          </a:xfrm>
        </p:grpSpPr>
        <p:pic>
          <p:nvPicPr>
            <p:cNvPr id="299" name="Google Shape;299;p14"/>
            <p:cNvPicPr preferRelativeResize="0"/>
            <p:nvPr/>
          </p:nvPicPr>
          <p:blipFill rotWithShape="1">
            <a:blip r:embed="rId4">
              <a:alphaModFix/>
            </a:blip>
            <a:srcRect b="44384" l="62028" r="33792" t="38192"/>
            <a:stretch/>
          </p:blipFill>
          <p:spPr>
            <a:xfrm>
              <a:off x="7117106" y="2689863"/>
              <a:ext cx="5486399" cy="4269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14"/>
            <p:cNvSpPr txBox="1"/>
            <p:nvPr/>
          </p:nvSpPr>
          <p:spPr>
            <a:xfrm rot="39469">
              <a:off x="8154015" y="3830495"/>
              <a:ext cx="3478493" cy="19880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ผู้รับผลประโยชน์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1" name="Google Shape;30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0384481" y="7291867"/>
            <a:ext cx="597950" cy="1103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"/>
          <p:cNvSpPr/>
          <p:nvPr/>
        </p:nvSpPr>
        <p:spPr>
          <a:xfrm>
            <a:off x="13834823" y="0"/>
            <a:ext cx="4419600" cy="114681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73" y="8659266"/>
            <a:ext cx="2557976" cy="12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 txBox="1"/>
          <p:nvPr>
            <p:ph idx="12" type="sldNum"/>
          </p:nvPr>
        </p:nvSpPr>
        <p:spPr>
          <a:xfrm>
            <a:off x="15240000" y="93345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15"/>
          <p:cNvSpPr txBox="1"/>
          <p:nvPr/>
        </p:nvSpPr>
        <p:spPr>
          <a:xfrm>
            <a:off x="845484" y="471577"/>
            <a:ext cx="1581150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Social Business Canvas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278653" y="1783529"/>
            <a:ext cx="13766730" cy="7174473"/>
          </a:xfrm>
          <a:prstGeom prst="rect">
            <a:avLst/>
          </a:prstGeom>
          <a:noFill/>
          <a:ln cap="flat" cmpd="sng" w="28575">
            <a:solidFill>
              <a:srgbClr val="2B8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3" name="Google Shape;313;p15"/>
          <p:cNvGraphicFramePr/>
          <p:nvPr/>
        </p:nvGraphicFramePr>
        <p:xfrm>
          <a:off x="418318" y="18480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{E288B16D-6A83-4173-8381-EC1E6D8DF393}</a:tableStyleId>
              </a:tblPr>
              <a:tblGrid>
                <a:gridCol w="3499375"/>
                <a:gridCol w="3142925"/>
                <a:gridCol w="3321150"/>
                <a:gridCol w="3321150"/>
              </a:tblGrid>
              <a:tr h="27311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i="0" lang="en-US" sz="3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ความท้าทายทางสังคม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i="0" sz="5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บริบทของสถานการณ์ปัจจุบัน (จำนวน ขนาดของปัญหา ลักษณะกายภาพของพื้นที่และอื่นๆ 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ต้นตอหลักของปัญหา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อะไรคือปัจจัยที่ร่วมส่งผลต่อปัญหา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แนวทางแก้ไขปัญหาระดับท้องถิ่นหรือระดับนานาชาติ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sz="3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b="0" i="0" lang="en-US" sz="3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ผู้รับประโยชน์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ผู้รับประโยชน์กลุ่มเป้าหมาย (อายุ เพศ ถินฐาน ระดับการศึกษา ประสบการณ์การทำงาน สถานะและรูปแบบการจดทะเบียนองค์กร) 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อะไรคือความต้องการ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b="0" i="1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3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ปัจจัยนำเข้าจากศักยภาพของผู้รับประโยชน์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5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อะไรคือกิจกรรมหลักของกิจการ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อะไรคือกิจกรรมหลักของผู้รับประโยชน์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/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b="0" i="0" lang="en-US" sz="3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พันธมิตร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พันธมิตรทางสังคมที่ต้องการสร้างความร่วมมือ 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พันธมิตรทางธุรกิจที่ต้องการ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องค์กรพันธมิตรที่จะร่วมมือ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ที่ควาดว่าจะได้รับ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sz="3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56775"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b="0" i="0" lang="en-US" sz="3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กิจกรรมหลัก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อะไรคือกิจกรรมหลักของกิจการ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อะไรคือกิจกรรมหลักของผู้รับประโยชน์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i="1" sz="30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vMerge="1"/>
              </a:tr>
              <a:tr h="21672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b="0" i="0" lang="en-US" sz="3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ทรัพยากรที่จำเป็น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ทรัพยากรมนุษย์ที่จำเป็น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วัสดุ อุปกรณ์ หรือวัตถุดิบที่จำเป็น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ทรัพยากรทางการเงินที่จำเป็น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โนว์ฮาวหรือความรู้ที่จำเป็น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b="0" i="1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i="0" lang="en-US" sz="3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สถานะ/ผลลัพธ์ที่ต้องการในอนาคต</a:t>
                      </a:r>
                      <a:endParaRPr i="0" sz="30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i="1" sz="30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t/>
                      </a:r>
                      <a:endParaRPr sz="3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71975" marL="719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</a:tbl>
          </a:graphicData>
        </a:graphic>
      </p:graphicFrame>
      <p:grpSp>
        <p:nvGrpSpPr>
          <p:cNvPr id="314" name="Google Shape;314;p15"/>
          <p:cNvGrpSpPr/>
          <p:nvPr/>
        </p:nvGrpSpPr>
        <p:grpSpPr>
          <a:xfrm>
            <a:off x="12768024" y="3512791"/>
            <a:ext cx="5486399" cy="4269334"/>
            <a:chOff x="7117106" y="2689863"/>
            <a:chExt cx="5486399" cy="4269334"/>
          </a:xfrm>
        </p:grpSpPr>
        <p:pic>
          <p:nvPicPr>
            <p:cNvPr id="315" name="Google Shape;315;p15"/>
            <p:cNvPicPr preferRelativeResize="0"/>
            <p:nvPr/>
          </p:nvPicPr>
          <p:blipFill rotWithShape="1">
            <a:blip r:embed="rId4">
              <a:alphaModFix/>
            </a:blip>
            <a:srcRect b="44384" l="62028" r="33792" t="38192"/>
            <a:stretch/>
          </p:blipFill>
          <p:spPr>
            <a:xfrm>
              <a:off x="7117106" y="2689863"/>
              <a:ext cx="5486399" cy="4269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15"/>
            <p:cNvSpPr txBox="1"/>
            <p:nvPr/>
          </p:nvSpPr>
          <p:spPr>
            <a:xfrm rot="39469">
              <a:off x="7915487" y="3830495"/>
              <a:ext cx="3804465" cy="19880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ผู้รับผลประโยชน์</a:t>
              </a:r>
              <a:endPara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5"/>
          <p:cNvSpPr txBox="1"/>
          <p:nvPr/>
        </p:nvSpPr>
        <p:spPr>
          <a:xfrm>
            <a:off x="7237831" y="7242205"/>
            <a:ext cx="5650626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การตอบสนองความต้องการของลูกค้า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ปัญหา อุปสรรค และวิธีการแก้ปัญหา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วิธีการสร้างเครือข่าย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/>
          <p:nvPr/>
        </p:nvSpPr>
        <p:spPr>
          <a:xfrm>
            <a:off x="2286" y="0"/>
            <a:ext cx="18283429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up on a saucer&#10;&#10;Description automatically generated with medium confidence" id="323" name="Google Shape;323;p16"/>
          <p:cNvPicPr preferRelativeResize="0"/>
          <p:nvPr/>
        </p:nvPicPr>
        <p:blipFill rotWithShape="1">
          <a:blip r:embed="rId3">
            <a:alphaModFix/>
          </a:blip>
          <a:srcRect b="0" l="0" r="0" t="10017"/>
          <a:stretch/>
        </p:blipFill>
        <p:spPr>
          <a:xfrm>
            <a:off x="20" y="1923"/>
            <a:ext cx="18287979" cy="1028507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6"/>
          <p:cNvSpPr txBox="1"/>
          <p:nvPr>
            <p:ph idx="12" type="sldNum"/>
          </p:nvPr>
        </p:nvSpPr>
        <p:spPr>
          <a:xfrm>
            <a:off x="12915900" y="9534525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25" name="Google Shape;325;p16"/>
          <p:cNvSpPr txBox="1"/>
          <p:nvPr/>
        </p:nvSpPr>
        <p:spPr>
          <a:xfrm>
            <a:off x="12344400" y="3467100"/>
            <a:ext cx="22748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พัก 10 นาที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"/>
          <p:cNvSpPr/>
          <p:nvPr/>
        </p:nvSpPr>
        <p:spPr>
          <a:xfrm>
            <a:off x="2286" y="0"/>
            <a:ext cx="18283429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, letter&#10;&#10;Description automatically generated" id="331" name="Google Shape;331;p17"/>
          <p:cNvPicPr preferRelativeResize="0"/>
          <p:nvPr/>
        </p:nvPicPr>
        <p:blipFill rotWithShape="1">
          <a:blip r:embed="rId3">
            <a:alphaModFix/>
          </a:blip>
          <a:srcRect b="1" l="0" r="6650" t="0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7"/>
          <p:cNvSpPr txBox="1"/>
          <p:nvPr>
            <p:ph idx="12" type="sldNum"/>
          </p:nvPr>
        </p:nvSpPr>
        <p:spPr>
          <a:xfrm>
            <a:off x="12915900" y="9534525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up on a saucer&#10;&#10;Description automatically generated with medium confidence" id="337" name="Google Shape;337;p18"/>
          <p:cNvPicPr preferRelativeResize="0"/>
          <p:nvPr/>
        </p:nvPicPr>
        <p:blipFill rotWithShape="1">
          <a:blip r:embed="rId3">
            <a:alphaModFix/>
          </a:blip>
          <a:srcRect b="0" l="0" r="0" t="10017"/>
          <a:stretch/>
        </p:blipFill>
        <p:spPr>
          <a:xfrm>
            <a:off x="20" y="1923"/>
            <a:ext cx="18287979" cy="1028507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8"/>
          <p:cNvSpPr txBox="1"/>
          <p:nvPr>
            <p:ph idx="12" type="sldNum"/>
          </p:nvPr>
        </p:nvSpPr>
        <p:spPr>
          <a:xfrm>
            <a:off x="12915900" y="9534525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39" name="Google Shape;339;p18"/>
          <p:cNvSpPr txBox="1"/>
          <p:nvPr/>
        </p:nvSpPr>
        <p:spPr>
          <a:xfrm>
            <a:off x="12344400" y="3467100"/>
            <a:ext cx="22748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พัก 10 นาที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/>
          <p:nvPr/>
        </p:nvSpPr>
        <p:spPr>
          <a:xfrm>
            <a:off x="2286" y="0"/>
            <a:ext cx="18283429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riting on a white board&#10;&#10;Description automatically generated" id="345" name="Google Shape;345;p19"/>
          <p:cNvPicPr preferRelativeResize="0"/>
          <p:nvPr/>
        </p:nvPicPr>
        <p:blipFill rotWithShape="1">
          <a:blip r:embed="rId3">
            <a:alphaModFix/>
          </a:blip>
          <a:srcRect b="8029" l="0" r="0" t="7715"/>
          <a:stretch/>
        </p:blipFill>
        <p:spPr>
          <a:xfrm>
            <a:off x="20" y="1923"/>
            <a:ext cx="18287981" cy="1028507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9"/>
          <p:cNvSpPr txBox="1"/>
          <p:nvPr>
            <p:ph idx="12" type="sldNum"/>
          </p:nvPr>
        </p:nvSpPr>
        <p:spPr>
          <a:xfrm>
            <a:off x="12915900" y="9534525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16677798" y="1377399"/>
            <a:ext cx="1059191" cy="8795301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6676819" y="965200"/>
            <a:ext cx="630461" cy="8503379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957580" y="965200"/>
            <a:ext cx="16400255" cy="8087916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itteilung: Herzlich Willkommen auf unserer neuen Homepage! › SPD Langenfeld"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25" y="732061"/>
            <a:ext cx="8287182" cy="5035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2"/>
          <p:cNvCxnSpPr/>
          <p:nvPr/>
        </p:nvCxnSpPr>
        <p:spPr>
          <a:xfrm>
            <a:off x="9144000" y="2608858"/>
            <a:ext cx="0" cy="48006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2"/>
          <p:cNvSpPr txBox="1"/>
          <p:nvPr>
            <p:ph idx="12" type="sldNum"/>
          </p:nvPr>
        </p:nvSpPr>
        <p:spPr>
          <a:xfrm>
            <a:off x="16061436" y="9573768"/>
            <a:ext cx="10287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373" y="8659266"/>
            <a:ext cx="2557976" cy="12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/>
          <p:nvPr/>
        </p:nvSpPr>
        <p:spPr>
          <a:xfrm>
            <a:off x="14325600" y="468998"/>
            <a:ext cx="4277934" cy="190160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125" name="Google Shape;12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6161" y="5697981"/>
            <a:ext cx="10967361" cy="4800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whiteboard&#10;&#10;Description automatically generated" id="126" name="Google Shape;12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90802" y="468998"/>
            <a:ext cx="5426291" cy="3472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medium confidence" id="127" name="Google Shape;12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4970" y="6803422"/>
            <a:ext cx="5105399" cy="1250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/>
          <p:nvPr/>
        </p:nvSpPr>
        <p:spPr>
          <a:xfrm>
            <a:off x="2286" y="0"/>
            <a:ext cx="18283429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352" name="Google Shape;352;p20"/>
          <p:cNvPicPr preferRelativeResize="0"/>
          <p:nvPr/>
        </p:nvPicPr>
        <p:blipFill rotWithShape="1">
          <a:blip r:embed="rId3">
            <a:alphaModFix/>
          </a:blip>
          <a:srcRect b="0" l="1759" r="0" t="0"/>
          <a:stretch/>
        </p:blipFill>
        <p:spPr>
          <a:xfrm>
            <a:off x="20" y="1923"/>
            <a:ext cx="18287979" cy="1028507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0"/>
          <p:cNvSpPr txBox="1"/>
          <p:nvPr>
            <p:ph idx="12" type="sldNum"/>
          </p:nvPr>
        </p:nvSpPr>
        <p:spPr>
          <a:xfrm>
            <a:off x="12915900" y="9534525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up on a saucer&#10;&#10;Description automatically generated with medium confidence" id="358" name="Google Shape;358;p21"/>
          <p:cNvPicPr preferRelativeResize="0"/>
          <p:nvPr/>
        </p:nvPicPr>
        <p:blipFill rotWithShape="1">
          <a:blip r:embed="rId3">
            <a:alphaModFix/>
          </a:blip>
          <a:srcRect b="0" l="0" r="0" t="10017"/>
          <a:stretch/>
        </p:blipFill>
        <p:spPr>
          <a:xfrm>
            <a:off x="20" y="1923"/>
            <a:ext cx="18287979" cy="1028507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1"/>
          <p:cNvSpPr txBox="1"/>
          <p:nvPr>
            <p:ph idx="12" type="sldNum"/>
          </p:nvPr>
        </p:nvSpPr>
        <p:spPr>
          <a:xfrm>
            <a:off x="12915900" y="9534525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12344400" y="3467100"/>
            <a:ext cx="22748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พัก 15 นาที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6858000" w="12192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olfinity - Home | Facebook" id="367" name="Google Shape;3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2407" y="3347800"/>
            <a:ext cx="8686798" cy="328432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>
            <p:ph idx="12" type="sldNum"/>
          </p:nvPr>
        </p:nvSpPr>
        <p:spPr>
          <a:xfrm>
            <a:off x="12915900" y="9534525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/>
          <p:nvPr/>
        </p:nvSpPr>
        <p:spPr>
          <a:xfrm>
            <a:off x="-494511" y="1936363"/>
            <a:ext cx="14554200" cy="8360268"/>
          </a:xfrm>
          <a:custGeom>
            <a:rect b="b" l="l" r="r" t="t"/>
            <a:pathLst>
              <a:path extrusionOk="0" h="1169" w="2038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3"/>
          <p:cNvSpPr/>
          <p:nvPr/>
        </p:nvSpPr>
        <p:spPr>
          <a:xfrm>
            <a:off x="1005676" y="3016111"/>
            <a:ext cx="11060907" cy="7273338"/>
          </a:xfrm>
          <a:custGeom>
            <a:rect b="b" l="l" r="r" t="t"/>
            <a:pathLst>
              <a:path extrusionOk="0" h="1017" w="1549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377026" y="2671357"/>
            <a:ext cx="12053888" cy="7625274"/>
          </a:xfrm>
          <a:custGeom>
            <a:rect b="b" l="l" r="r" t="t"/>
            <a:pathLst>
              <a:path extrusionOk="0" h="1066" w="1688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3"/>
          <p:cNvSpPr/>
          <p:nvPr/>
        </p:nvSpPr>
        <p:spPr>
          <a:xfrm>
            <a:off x="-1591" y="813520"/>
            <a:ext cx="15501937" cy="9483112"/>
          </a:xfrm>
          <a:custGeom>
            <a:rect b="b" l="l" r="r" t="t"/>
            <a:pathLst>
              <a:path extrusionOk="0" h="1326" w="2171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3"/>
          <p:cNvSpPr/>
          <p:nvPr/>
        </p:nvSpPr>
        <p:spPr>
          <a:xfrm>
            <a:off x="5551" y="9268126"/>
            <a:ext cx="757238" cy="1022291"/>
          </a:xfrm>
          <a:custGeom>
            <a:rect b="b" l="l" r="r" t="t"/>
            <a:pathLst>
              <a:path extrusionOk="0" h="143" w="106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3"/>
          <p:cNvSpPr/>
          <p:nvPr/>
        </p:nvSpPr>
        <p:spPr>
          <a:xfrm>
            <a:off x="-1591" y="-89064"/>
            <a:ext cx="16637793" cy="10385694"/>
          </a:xfrm>
          <a:custGeom>
            <a:rect b="b" l="l" r="r" t="t"/>
            <a:pathLst>
              <a:path extrusionOk="0" h="1452" w="2330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3"/>
          <p:cNvSpPr/>
          <p:nvPr/>
        </p:nvSpPr>
        <p:spPr>
          <a:xfrm>
            <a:off x="-1591" y="-2874"/>
            <a:ext cx="1585912" cy="921736"/>
          </a:xfrm>
          <a:custGeom>
            <a:rect b="b" l="l" r="r" t="t"/>
            <a:pathLst>
              <a:path extrusionOk="0" h="129" w="222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5551" y="-10057"/>
            <a:ext cx="892970" cy="529100"/>
          </a:xfrm>
          <a:custGeom>
            <a:rect b="b" l="l" r="r" t="t"/>
            <a:pathLst>
              <a:path extrusionOk="0" h="74" w="125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-1591" y="-2874"/>
            <a:ext cx="535781" cy="320812"/>
          </a:xfrm>
          <a:custGeom>
            <a:rect b="b" l="l" r="r" t="t"/>
            <a:pathLst>
              <a:path extrusionOk="0" h="45" w="7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cap="flat" cmpd="sng" w="12700">
            <a:solidFill>
              <a:schemeClr val="dk1">
                <a:alpha val="20000"/>
              </a:schemeClr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3"/>
          <p:cNvSpPr/>
          <p:nvPr/>
        </p:nvSpPr>
        <p:spPr>
          <a:xfrm>
            <a:off x="8139901" y="-2874"/>
            <a:ext cx="8682038" cy="10270775"/>
          </a:xfrm>
          <a:custGeom>
            <a:rect b="b" l="l" r="r" t="t"/>
            <a:pathLst>
              <a:path extrusionOk="0" h="1436" w="121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13852520" y="4308"/>
            <a:ext cx="4426744" cy="3832987"/>
          </a:xfrm>
          <a:custGeom>
            <a:rect b="b" l="l" r="r" t="t"/>
            <a:pathLst>
              <a:path extrusionOk="0" h="536" w="620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3"/>
          <p:cNvSpPr txBox="1"/>
          <p:nvPr>
            <p:ph type="title"/>
          </p:nvPr>
        </p:nvSpPr>
        <p:spPr>
          <a:xfrm>
            <a:off x="13263372" y="2221992"/>
            <a:ext cx="4389120" cy="3703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สรุป</a:t>
            </a:r>
            <a:endParaRPr/>
          </a:p>
        </p:txBody>
      </p:sp>
      <p:sp>
        <p:nvSpPr>
          <p:cNvPr id="385" name="Google Shape;385;p23"/>
          <p:cNvSpPr/>
          <p:nvPr/>
        </p:nvSpPr>
        <p:spPr>
          <a:xfrm>
            <a:off x="15031239" y="-2874"/>
            <a:ext cx="3248025" cy="2037397"/>
          </a:xfrm>
          <a:custGeom>
            <a:rect b="b" l="l" r="r" t="t"/>
            <a:pathLst>
              <a:path extrusionOk="0" h="285" w="45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16936239" y="-2874"/>
            <a:ext cx="1343025" cy="802030"/>
          </a:xfrm>
          <a:custGeom>
            <a:rect b="b" l="l" r="r" t="t"/>
            <a:pathLst>
              <a:path extrusionOk="0" h="112" w="188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3"/>
          <p:cNvSpPr txBox="1"/>
          <p:nvPr>
            <p:ph idx="12" type="sldNum"/>
          </p:nvPr>
        </p:nvSpPr>
        <p:spPr>
          <a:xfrm>
            <a:off x="15704820" y="480060"/>
            <a:ext cx="13716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3"/>
          <p:cNvSpPr/>
          <p:nvPr/>
        </p:nvSpPr>
        <p:spPr>
          <a:xfrm rot="-668471">
            <a:off x="1128117" y="3327060"/>
            <a:ext cx="6628135" cy="6389413"/>
          </a:xfrm>
          <a:custGeom>
            <a:rect b="b" l="l" r="r" t="t"/>
            <a:pathLst>
              <a:path extrusionOk="0" h="4344781" w="450711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dk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Our Menu - Wrap It Up!" id="389" name="Google Shape;389;p23"/>
          <p:cNvPicPr preferRelativeResize="0"/>
          <p:nvPr/>
        </p:nvPicPr>
        <p:blipFill rotWithShape="1">
          <a:blip r:embed="rId3">
            <a:alphaModFix/>
          </a:blip>
          <a:srcRect b="0" l="1751" r="11885" t="0"/>
          <a:stretch/>
        </p:blipFill>
        <p:spPr>
          <a:xfrm>
            <a:off x="1382865" y="697864"/>
            <a:ext cx="11642886" cy="8014598"/>
          </a:xfrm>
          <a:custGeom>
            <a:rect b="b" l="l" r="r" t="t"/>
            <a:pathLst>
              <a:path extrusionOk="0" h="5343065" w="7761924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4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4863" y="1191677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4"/>
          <p:cNvPicPr preferRelativeResize="0"/>
          <p:nvPr/>
        </p:nvPicPr>
        <p:blipFill rotWithShape="1">
          <a:blip r:embed="rId4">
            <a:alphaModFix/>
          </a:blip>
          <a:srcRect b="0" l="1591" r="26829" t="0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4"/>
          <p:cNvSpPr txBox="1"/>
          <p:nvPr/>
        </p:nvSpPr>
        <p:spPr>
          <a:xfrm>
            <a:off x="501595" y="2944029"/>
            <a:ext cx="8140809" cy="4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Erasmus+ Capacity Building in Higher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4"/>
          <p:cNvSpPr txBox="1"/>
          <p:nvPr/>
        </p:nvSpPr>
        <p:spPr>
          <a:xfrm>
            <a:off x="9832121" y="4014769"/>
            <a:ext cx="7868050" cy="4653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เสริมสร้างศักยภาพเพื่อการพัฒนานวัตกรรมการประกอบทางสังคม ท่ามกลางกางกระแสการเปลี่ยนแปลงการประกอบธุรกิจในประเทศไทยและเมียนมาร์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4"/>
          <p:cNvSpPr txBox="1"/>
          <p:nvPr/>
        </p:nvSpPr>
        <p:spPr>
          <a:xfrm>
            <a:off x="1397214" y="6219079"/>
            <a:ext cx="7868050" cy="1206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ssistant"/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โครงการอ้างอิง.: 609711-EPP-1-2019-1-AT-EPPKA2-CBHE-JP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ssistant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ระยะเวลา</a:t>
            </a:r>
            <a:r>
              <a:rPr b="1" i="0" lang="en-US" sz="21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: 36 เดือน (15/01/2020-14/01/2023)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4"/>
          <p:cNvSpPr txBox="1"/>
          <p:nvPr>
            <p:ph idx="12" type="sldNum"/>
          </p:nvPr>
        </p:nvSpPr>
        <p:spPr>
          <a:xfrm>
            <a:off x="15240000" y="93345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/>
          <p:nvPr/>
        </p:nvSpPr>
        <p:spPr>
          <a:xfrm>
            <a:off x="-494511" y="1936363"/>
            <a:ext cx="14554200" cy="8360268"/>
          </a:xfrm>
          <a:custGeom>
            <a:rect b="b" l="l" r="r" t="t"/>
            <a:pathLst>
              <a:path extrusionOk="0" h="1169" w="2038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1005676" y="3016111"/>
            <a:ext cx="11060907" cy="7273338"/>
          </a:xfrm>
          <a:custGeom>
            <a:rect b="b" l="l" r="r" t="t"/>
            <a:pathLst>
              <a:path extrusionOk="0" h="1017" w="1549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377026" y="2671357"/>
            <a:ext cx="12053888" cy="7625274"/>
          </a:xfrm>
          <a:custGeom>
            <a:rect b="b" l="l" r="r" t="t"/>
            <a:pathLst>
              <a:path extrusionOk="0" h="1066" w="1688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37568" y="813518"/>
            <a:ext cx="15501937" cy="9483112"/>
          </a:xfrm>
          <a:custGeom>
            <a:rect b="b" l="l" r="r" t="t"/>
            <a:pathLst>
              <a:path extrusionOk="0" h="1326" w="2171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5551" y="9268126"/>
            <a:ext cx="757238" cy="1022291"/>
          </a:xfrm>
          <a:custGeom>
            <a:rect b="b" l="l" r="r" t="t"/>
            <a:pathLst>
              <a:path extrusionOk="0" h="143" w="106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-1591" y="-89064"/>
            <a:ext cx="16637793" cy="10385694"/>
          </a:xfrm>
          <a:custGeom>
            <a:rect b="b" l="l" r="r" t="t"/>
            <a:pathLst>
              <a:path extrusionOk="0" h="1452" w="2330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-1591" y="-2874"/>
            <a:ext cx="1585912" cy="921736"/>
          </a:xfrm>
          <a:custGeom>
            <a:rect b="b" l="l" r="r" t="t"/>
            <a:pathLst>
              <a:path extrusionOk="0" h="129" w="222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5551" y="-10057"/>
            <a:ext cx="892970" cy="529100"/>
          </a:xfrm>
          <a:custGeom>
            <a:rect b="b" l="l" r="r" t="t"/>
            <a:pathLst>
              <a:path extrusionOk="0" h="74" w="125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-1591" y="-2874"/>
            <a:ext cx="535781" cy="320812"/>
          </a:xfrm>
          <a:custGeom>
            <a:rect b="b" l="l" r="r" t="t"/>
            <a:pathLst>
              <a:path extrusionOk="0" h="45" w="7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cap="flat" cmpd="sng" w="12700">
            <a:solidFill>
              <a:schemeClr val="dk1">
                <a:alpha val="20000"/>
              </a:schemeClr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8139901" y="-2874"/>
            <a:ext cx="8682038" cy="10270775"/>
          </a:xfrm>
          <a:custGeom>
            <a:rect b="b" l="l" r="r" t="t"/>
            <a:pathLst>
              <a:path extrusionOk="0" h="1436" w="121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3852520" y="4308"/>
            <a:ext cx="4426744" cy="3832987"/>
          </a:xfrm>
          <a:custGeom>
            <a:rect b="b" l="l" r="r" t="t"/>
            <a:pathLst>
              <a:path extrusionOk="0" h="536" w="620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 txBox="1"/>
          <p:nvPr>
            <p:ph type="title"/>
          </p:nvPr>
        </p:nvSpPr>
        <p:spPr>
          <a:xfrm>
            <a:off x="13263372" y="2221992"/>
            <a:ext cx="4389120" cy="3703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Who is here?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15031239" y="-2874"/>
            <a:ext cx="3248025" cy="2037397"/>
          </a:xfrm>
          <a:custGeom>
            <a:rect b="b" l="l" r="r" t="t"/>
            <a:pathLst>
              <a:path extrusionOk="0" h="285" w="45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6936239" y="-2874"/>
            <a:ext cx="1343025" cy="802030"/>
          </a:xfrm>
          <a:custGeom>
            <a:rect b="b" l="l" r="r" t="t"/>
            <a:pathLst>
              <a:path extrusionOk="0" h="112" w="188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 txBox="1"/>
          <p:nvPr>
            <p:ph idx="12" type="sldNum"/>
          </p:nvPr>
        </p:nvSpPr>
        <p:spPr>
          <a:xfrm>
            <a:off x="15704820" y="480060"/>
            <a:ext cx="13716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 rot="-668471">
            <a:off x="1128117" y="3327060"/>
            <a:ext cx="6628135" cy="6389413"/>
          </a:xfrm>
          <a:custGeom>
            <a:rect b="b" l="l" r="r" t="t"/>
            <a:pathLst>
              <a:path extrusionOk="0" h="4344781" w="450711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dk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Text&#10;&#10;Description automatically generated with medium confidence" id="148" name="Google Shape;148;p3"/>
          <p:cNvPicPr preferRelativeResize="0"/>
          <p:nvPr/>
        </p:nvPicPr>
        <p:blipFill rotWithShape="1">
          <a:blip r:embed="rId3">
            <a:alphaModFix/>
          </a:blip>
          <a:srcRect b="6351" l="0" r="-1" t="5113"/>
          <a:stretch/>
        </p:blipFill>
        <p:spPr>
          <a:xfrm>
            <a:off x="1382865" y="697864"/>
            <a:ext cx="11642886" cy="8014598"/>
          </a:xfrm>
          <a:custGeom>
            <a:rect b="b" l="l" r="r" t="t"/>
            <a:pathLst>
              <a:path extrusionOk="0" h="5343065" w="7761924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, clothing, orange&#10;&#10;Description automatically generated" id="153" name="Google Shape;153;p4"/>
          <p:cNvPicPr preferRelativeResize="0"/>
          <p:nvPr/>
        </p:nvPicPr>
        <p:blipFill rotWithShape="1">
          <a:blip r:embed="rId3">
            <a:alphaModFix/>
          </a:blip>
          <a:srcRect b="11519" l="0" r="2" t="11518"/>
          <a:stretch/>
        </p:blipFill>
        <p:spPr>
          <a:xfrm>
            <a:off x="6" y="-9354"/>
            <a:ext cx="4883104" cy="3758184"/>
          </a:xfrm>
          <a:custGeom>
            <a:rect b="b" l="l" r="r" t="t"/>
            <a:pathLst>
              <a:path extrusionOk="0" h="2505456" w="3255403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Geoff Marée | HSMAI Region Europe" id="154" name="Google Shape;154;p4"/>
          <p:cNvPicPr preferRelativeResize="0"/>
          <p:nvPr/>
        </p:nvPicPr>
        <p:blipFill rotWithShape="1">
          <a:blip r:embed="rId4">
            <a:alphaModFix/>
          </a:blip>
          <a:srcRect b="17049" l="0" r="1" t="14827"/>
          <a:stretch/>
        </p:blipFill>
        <p:spPr>
          <a:xfrm>
            <a:off x="7013308" y="-9352"/>
            <a:ext cx="5516726" cy="3758183"/>
          </a:xfrm>
          <a:custGeom>
            <a:rect b="b" l="l" r="r" t="t"/>
            <a:pathLst>
              <a:path extrusionOk="0" h="2505456" w="3677817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Slow Movement - Lotusvijver" id="155" name="Google Shape;155;p4"/>
          <p:cNvPicPr preferRelativeResize="0"/>
          <p:nvPr/>
        </p:nvPicPr>
        <p:blipFill rotWithShape="1">
          <a:blip r:embed="rId5">
            <a:alphaModFix/>
          </a:blip>
          <a:srcRect b="31902" l="0" r="-1" t="13721"/>
          <a:stretch/>
        </p:blipFill>
        <p:spPr>
          <a:xfrm>
            <a:off x="11072814" y="1"/>
            <a:ext cx="7215187" cy="3752756"/>
          </a:xfrm>
          <a:custGeom>
            <a:rect b="b" l="l" r="r" t="t"/>
            <a:pathLst>
              <a:path extrusionOk="0" h="2501837" w="4810125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erson smiling for the camera&#10;&#10;Description automatically generated with medium confidence" id="156" name="Google Shape;156;p4"/>
          <p:cNvPicPr preferRelativeResize="0"/>
          <p:nvPr/>
        </p:nvPicPr>
        <p:blipFill rotWithShape="1">
          <a:blip r:embed="rId6">
            <a:alphaModFix/>
          </a:blip>
          <a:srcRect b="0" l="0" r="10215" t="0"/>
          <a:stretch/>
        </p:blipFill>
        <p:spPr>
          <a:xfrm>
            <a:off x="20" y="3987414"/>
            <a:ext cx="5656066" cy="6299586"/>
          </a:xfrm>
          <a:custGeom>
            <a:rect b="b" l="l" r="r" t="t"/>
            <a:pathLst>
              <a:path extrusionOk="0" h="4199724" w="3770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erson smiling for the camera&#10;&#10;Description automatically generated with medium confidence" id="157" name="Google Shape;157;p4"/>
          <p:cNvPicPr preferRelativeResize="0"/>
          <p:nvPr/>
        </p:nvPicPr>
        <p:blipFill rotWithShape="1">
          <a:blip r:embed="rId7">
            <a:alphaModFix/>
          </a:blip>
          <a:srcRect b="38805" l="0" r="0" t="3057"/>
          <a:stretch/>
        </p:blipFill>
        <p:spPr>
          <a:xfrm>
            <a:off x="3020694" y="3992850"/>
            <a:ext cx="7663089" cy="6296866"/>
          </a:xfrm>
          <a:custGeom>
            <a:rect b="b" l="l" r="r" t="t"/>
            <a:pathLst>
              <a:path extrusionOk="0" h="4197911" w="5108726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8" name="Google Shape;158;p4"/>
          <p:cNvSpPr/>
          <p:nvPr/>
        </p:nvSpPr>
        <p:spPr>
          <a:xfrm flipH="1">
            <a:off x="8029575" y="3990133"/>
            <a:ext cx="10258425" cy="6296867"/>
          </a:xfrm>
          <a:custGeom>
            <a:rect b="b" l="l" r="r" t="t"/>
            <a:pathLst>
              <a:path extrusionOk="0" h="4197911" w="6838950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443B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>
            <p:ph type="title"/>
          </p:nvPr>
        </p:nvSpPr>
        <p:spPr>
          <a:xfrm>
            <a:off x="9928746" y="6284796"/>
            <a:ext cx="8058808" cy="3245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5000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rPr>
              <a:t>วิทยากรจาก</a:t>
            </a:r>
            <a:r>
              <a:rPr lang="en-US" sz="6000">
                <a:solidFill>
                  <a:srgbClr val="FFFFFF"/>
                </a:solidFill>
              </a:rPr>
              <a:t> </a:t>
            </a:r>
            <a:r>
              <a:rPr lang="en-US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BUas  </a:t>
            </a:r>
            <a:br>
              <a:rPr lang="en-US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(Breda University of Applied Sciences)</a:t>
            </a:r>
            <a:endParaRPr sz="5000"/>
          </a:p>
        </p:txBody>
      </p:sp>
      <p:pic>
        <p:nvPicPr>
          <p:cNvPr descr="A close - up of a person smiling&#10;&#10;Description automatically generated" id="160" name="Google Shape;160;p4"/>
          <p:cNvPicPr preferRelativeResize="0"/>
          <p:nvPr/>
        </p:nvPicPr>
        <p:blipFill rotWithShape="1">
          <a:blip r:embed="rId8">
            <a:alphaModFix/>
          </a:blip>
          <a:srcRect b="3379" l="0" r="2" t="22877"/>
          <a:stretch/>
        </p:blipFill>
        <p:spPr>
          <a:xfrm>
            <a:off x="3392952" y="1"/>
            <a:ext cx="5090914" cy="3754265"/>
          </a:xfrm>
          <a:custGeom>
            <a:rect b="b" l="l" r="r" t="t"/>
            <a:pathLst>
              <a:path extrusionOk="0" h="2502843" w="33939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>
            <p:ph type="title"/>
          </p:nvPr>
        </p:nvSpPr>
        <p:spPr>
          <a:xfrm>
            <a:off x="1014348" y="7801318"/>
            <a:ext cx="12123671" cy="1203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n-US" sz="5000"/>
              <a:t>วิทยากรรับเชิญ</a:t>
            </a:r>
            <a:endParaRPr sz="5000"/>
          </a:p>
        </p:txBody>
      </p:sp>
      <p:sp>
        <p:nvSpPr>
          <p:cNvPr id="166" name="Google Shape;166;p5"/>
          <p:cNvSpPr/>
          <p:nvPr/>
        </p:nvSpPr>
        <p:spPr>
          <a:xfrm>
            <a:off x="945189" y="943563"/>
            <a:ext cx="1825824" cy="12893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848" y="1063699"/>
            <a:ext cx="1571583" cy="104903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/>
          <p:nvPr/>
        </p:nvSpPr>
        <p:spPr>
          <a:xfrm>
            <a:off x="2765524" y="953307"/>
            <a:ext cx="1020612" cy="1274620"/>
          </a:xfrm>
          <a:prstGeom prst="rtTriangle">
            <a:avLst/>
          </a:prstGeom>
          <a:solidFill>
            <a:srgbClr val="1B4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 flipH="1" rot="-5400000">
            <a:off x="1671215" y="1487825"/>
            <a:ext cx="2057400" cy="3535166"/>
          </a:xfrm>
          <a:custGeom>
            <a:rect b="b" l="l" r="r" t="t"/>
            <a:pathLst>
              <a:path extrusionOk="0" h="2356777" w="1371600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7433874" y="2216911"/>
            <a:ext cx="1638390" cy="2057400"/>
          </a:xfrm>
          <a:prstGeom prst="rtTriangle">
            <a:avLst/>
          </a:prstGeom>
          <a:solidFill>
            <a:srgbClr val="1B4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968311" y="4284106"/>
            <a:ext cx="3510110" cy="28666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 rot="5400000">
            <a:off x="10215780" y="4198488"/>
            <a:ext cx="2866644" cy="297070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10178653" y="1009698"/>
            <a:ext cx="2970708" cy="3246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174" name="Google Shape;17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5433" y="1257909"/>
            <a:ext cx="1957147" cy="276841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/>
          <p:nvPr/>
        </p:nvSpPr>
        <p:spPr>
          <a:xfrm flipH="1" rot="5400000">
            <a:off x="12963336" y="1192730"/>
            <a:ext cx="2098548" cy="172594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smiling for the picture&#10;&#10;Description automatically generated with low confidence" id="176" name="Google Shape;17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1451" y="4640153"/>
            <a:ext cx="2933497" cy="216345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/>
          <p:nvPr/>
        </p:nvSpPr>
        <p:spPr>
          <a:xfrm>
            <a:off x="6092274" y="4276011"/>
            <a:ext cx="4074217" cy="28529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 flipH="1" rot="-5400000">
            <a:off x="3847004" y="4875126"/>
            <a:ext cx="2866644" cy="1651127"/>
          </a:xfrm>
          <a:prstGeom prst="rtTriangle">
            <a:avLst/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3648166" y="2228746"/>
            <a:ext cx="3805799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180" name="Google Shape;18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3436" y="2466831"/>
            <a:ext cx="3232809" cy="1551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81" name="Google Shape;18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8751" y="4690040"/>
            <a:ext cx="3594232" cy="202175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/>
          <p:nvPr/>
        </p:nvSpPr>
        <p:spPr>
          <a:xfrm>
            <a:off x="13134906" y="3104746"/>
            <a:ext cx="4184781" cy="39553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EPup EU - This New Year, the University of Mandalay... | Facebook" id="183" name="Google Shape;18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980855" y="3397623"/>
            <a:ext cx="2492885" cy="343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/>
          <p:nvPr/>
        </p:nvSpPr>
        <p:spPr>
          <a:xfrm flipH="1">
            <a:off x="12649200" y="7086793"/>
            <a:ext cx="488400" cy="609953"/>
          </a:xfrm>
          <a:prstGeom prst="rtTriangle">
            <a:avLst/>
          </a:prstGeom>
          <a:solidFill>
            <a:srgbClr val="8D68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 txBox="1"/>
          <p:nvPr>
            <p:ph idx="12" type="sldNum"/>
          </p:nvPr>
        </p:nvSpPr>
        <p:spPr>
          <a:xfrm>
            <a:off x="12915900" y="9534525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/>
          <p:nvPr/>
        </p:nvSpPr>
        <p:spPr>
          <a:xfrm>
            <a:off x="-1" y="0"/>
            <a:ext cx="18283427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 txBox="1"/>
          <p:nvPr>
            <p:ph type="title"/>
          </p:nvPr>
        </p:nvSpPr>
        <p:spPr>
          <a:xfrm>
            <a:off x="990600" y="-216974"/>
            <a:ext cx="15813706" cy="1321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libri"/>
              <a:buNone/>
            </a:pPr>
            <a:r>
              <a:rPr lang="en-US" sz="5400"/>
              <a:t>อบรมครั้งที่ 3</a:t>
            </a:r>
            <a:r>
              <a:rPr lang="en-US" sz="7800"/>
              <a:t>: Roadmap </a:t>
            </a:r>
            <a:r>
              <a:rPr lang="en-US" sz="5400"/>
              <a:t>วันที่1</a:t>
            </a:r>
            <a:endParaRPr sz="5400"/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952500"/>
            <a:ext cx="12851674" cy="9735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>
            <p:ph type="title"/>
          </p:nvPr>
        </p:nvSpPr>
        <p:spPr>
          <a:xfrm>
            <a:off x="3352800" y="30391"/>
            <a:ext cx="11658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981"/>
              <a:buFont typeface="Calibri"/>
              <a:buNone/>
            </a:pPr>
            <a:r>
              <a:rPr lang="en-US" sz="6000"/>
              <a:t>อบรมครั้งที่ 3 :</a:t>
            </a:r>
            <a:r>
              <a:rPr lang="en-US" sz="7019"/>
              <a:t>Roadmap </a:t>
            </a:r>
            <a:r>
              <a:rPr lang="en-US" sz="6000"/>
              <a:t>วันที่ 2</a:t>
            </a:r>
            <a:endParaRPr sz="6000"/>
          </a:p>
        </p:txBody>
      </p:sp>
      <p:sp>
        <p:nvSpPr>
          <p:cNvPr id="198" name="Google Shape;19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9" name="Google Shape;199;p7"/>
          <p:cNvGraphicFramePr/>
          <p:nvPr/>
        </p:nvGraphicFramePr>
        <p:xfrm>
          <a:off x="3848100" y="1240284"/>
          <a:ext cx="10591800" cy="9310182"/>
        </p:xfrm>
        <a:graphic>
          <a:graphicData uri="http://schemas.openxmlformats.org/presentationml/2006/ole">
            <mc:AlternateContent>
              <mc:Choice Requires="v">
                <p:oleObj r:id="rId4" imgH="9310182" imgW="10591800" progId="Word.Document.12" spid="_x0000_s1">
                  <p:embed/>
                </p:oleObj>
              </mc:Choice>
              <mc:Fallback>
                <p:oleObj r:id="rId5" imgH="9310182" imgW="10591800" progId="Word.Document.12">
                  <p:embed/>
                  <p:pic>
                    <p:nvPicPr>
                      <p:cNvPr id="199" name="Google Shape;199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848100" y="1240284"/>
                        <a:ext cx="10591800" cy="9310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/>
          <p:nvPr>
            <p:ph type="title"/>
          </p:nvPr>
        </p:nvSpPr>
        <p:spPr>
          <a:xfrm>
            <a:off x="533400" y="-10978"/>
            <a:ext cx="15392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981"/>
              <a:buFont typeface="Calibri"/>
              <a:buNone/>
            </a:pPr>
            <a:r>
              <a:rPr lang="en-US" sz="6000"/>
              <a:t>อบรมครั้งที่ 3 :</a:t>
            </a:r>
            <a:r>
              <a:rPr lang="en-US" sz="7019"/>
              <a:t>Roadmap </a:t>
            </a:r>
            <a:r>
              <a:rPr lang="en-US" sz="6000"/>
              <a:t>วันที่ 3</a:t>
            </a:r>
            <a:endParaRPr sz="6000"/>
          </a:p>
        </p:txBody>
      </p:sp>
      <p:sp>
        <p:nvSpPr>
          <p:cNvPr id="205" name="Google Shape;20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06" name="Google Shape;206;p8"/>
          <p:cNvGraphicFramePr/>
          <p:nvPr/>
        </p:nvGraphicFramePr>
        <p:xfrm>
          <a:off x="2362200" y="1132022"/>
          <a:ext cx="12877800" cy="9307378"/>
        </p:xfrm>
        <a:graphic>
          <a:graphicData uri="http://schemas.openxmlformats.org/presentationml/2006/ole">
            <mc:AlternateContent>
              <mc:Choice Requires="v">
                <p:oleObj r:id="rId4" imgH="9307378" imgW="12877800" progId="Word.Document.12" spid="_x0000_s1">
                  <p:embed/>
                </p:oleObj>
              </mc:Choice>
              <mc:Fallback>
                <p:oleObj r:id="rId5" imgH="9307378" imgW="12877800" progId="Word.Document.12">
                  <p:embed/>
                  <p:pic>
                    <p:nvPicPr>
                      <p:cNvPr id="206" name="Google Shape;206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362200" y="1132022"/>
                        <a:ext cx="12877800" cy="9307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/>
          <p:nvPr/>
        </p:nvSpPr>
        <p:spPr>
          <a:xfrm>
            <a:off x="-1" y="0"/>
            <a:ext cx="18283427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&#10;&#10;Description automatically generated" id="212" name="Google Shape;2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70" y="10"/>
            <a:ext cx="18287998" cy="10286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/>
          <p:nvPr/>
        </p:nvSpPr>
        <p:spPr>
          <a:xfrm>
            <a:off x="0" y="3311403"/>
            <a:ext cx="18287998" cy="474321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509"/>
                </a:srgbClr>
              </a:gs>
              <a:gs pos="50000">
                <a:srgbClr val="000000">
                  <a:alpha val="29411"/>
                </a:srgbClr>
              </a:gs>
              <a:gs pos="75000">
                <a:srgbClr val="000000">
                  <a:alpha val="14509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 txBox="1"/>
          <p:nvPr>
            <p:ph type="title"/>
          </p:nvPr>
        </p:nvSpPr>
        <p:spPr>
          <a:xfrm>
            <a:off x="1645920" y="488325"/>
            <a:ext cx="15087600" cy="53621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Calibri"/>
              <a:buNone/>
            </a:pPr>
            <a:r>
              <a:rPr lang="en-US" sz="7800">
                <a:solidFill>
                  <a:srgbClr val="FFFFFF"/>
                </a:solidFill>
              </a:rPr>
              <a:t>LET’S PLAY</a:t>
            </a:r>
            <a:endParaRPr/>
          </a:p>
        </p:txBody>
      </p:sp>
      <p:sp>
        <p:nvSpPr>
          <p:cNvPr id="215" name="Google Shape;215;p9"/>
          <p:cNvSpPr txBox="1"/>
          <p:nvPr>
            <p:ph idx="12" type="sldNum"/>
          </p:nvPr>
        </p:nvSpPr>
        <p:spPr>
          <a:xfrm>
            <a:off x="12915900" y="9534525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2021-02-02T20:41:08Z</dcterms:created>
  <dc:creator>Terzieva, Liliya</dc:creator>
</cp:coreProperties>
</file>